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5.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74" r:id="rId3"/>
    <p:sldMasterId id="2147483681" r:id="rId4"/>
    <p:sldMasterId id="2147483688" r:id="rId5"/>
    <p:sldMasterId id="2147483695" r:id="rId6"/>
  </p:sldMasterIdLst>
  <p:notesMasterIdLst>
    <p:notesMasterId r:id="rId15"/>
  </p:notesMasterIdLst>
  <p:sldIdLst>
    <p:sldId id="257" r:id="rId7"/>
    <p:sldId id="273" r:id="rId8"/>
    <p:sldId id="274" r:id="rId9"/>
    <p:sldId id="275" r:id="rId10"/>
    <p:sldId id="276" r:id="rId11"/>
    <p:sldId id="277" r:id="rId12"/>
    <p:sldId id="278" r:id="rId13"/>
    <p:sldId id="27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notesViewPr>
    <p:cSldViewPr>
      <p:cViewPr>
        <p:scale>
          <a:sx n="120" d="100"/>
          <a:sy n="120" d="100"/>
        </p:scale>
        <p:origin x="-624" y="44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CC2542-2BC7-451D-8A16-48C1FBB0455C}" type="datetimeFigureOut">
              <a:rPr lang="en-US" smtClean="0"/>
              <a:t>4/13/2018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AE5656-6354-452B-B678-FD6E7EF2640B}" type="slidenum">
              <a:rPr lang="en-US" smtClean="0"/>
              <a:t>‹#›</a:t>
            </a:fld>
            <a:endParaRPr lang="en-US"/>
          </a:p>
        </p:txBody>
      </p:sp>
    </p:spTree>
    <p:extLst>
      <p:ext uri="{BB962C8B-B14F-4D97-AF65-F5344CB8AC3E}">
        <p14:creationId xmlns:p14="http://schemas.microsoft.com/office/powerpoint/2010/main" val="1249988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AE5656-6354-452B-B678-FD6E7EF2640B}" type="slidenum">
              <a:rPr lang="en-US" smtClean="0"/>
              <a:t>1</a:t>
            </a:fld>
            <a:endParaRPr lang="en-US"/>
          </a:p>
        </p:txBody>
      </p:sp>
    </p:spTree>
    <p:extLst>
      <p:ext uri="{BB962C8B-B14F-4D97-AF65-F5344CB8AC3E}">
        <p14:creationId xmlns:p14="http://schemas.microsoft.com/office/powerpoint/2010/main" val="520505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pc="-10" dirty="0">
                <a:effectLst/>
                <a:latin typeface="Times New Roman"/>
                <a:ea typeface="Times New Roman"/>
              </a:rPr>
              <a:t>Explain that one way to apply a more rigorous screening to adolescent clients is by using a HEADS assessment (developed by WHO), which allows the provider to get a full picture of the adolescent as an individual as well as identifying behaviors, factors, and potential warning signs for abuse or coercion in the adolescent’s environment. HEADS. Show the slide on HEADS assessment.</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Ask students to brainstorm what types of questions would be useful for each of the categories on the slide. For example, the category “Home” might include:</a:t>
            </a:r>
            <a:endParaRPr lang="en-US" sz="1400" dirty="0">
              <a:effectLst/>
              <a:latin typeface="Times New Roman"/>
              <a:ea typeface="Calibri"/>
            </a:endParaRPr>
          </a:p>
          <a:p>
            <a:pPr marL="342900" lvl="0" indent="-342900">
              <a:buFont typeface="Courier New"/>
              <a:buChar char="o"/>
              <a:tabLst>
                <a:tab pos="228600" algn="l"/>
              </a:tabLst>
            </a:pPr>
            <a:r>
              <a:rPr lang="en-US" spc="-10" dirty="0">
                <a:effectLst/>
                <a:latin typeface="Times New Roman"/>
                <a:ea typeface="Times New Roman"/>
              </a:rPr>
              <a:t>Where they live</a:t>
            </a:r>
            <a:endParaRPr lang="en-US" sz="1400" dirty="0">
              <a:effectLst/>
              <a:latin typeface="Times New Roman"/>
              <a:ea typeface="Calibri"/>
            </a:endParaRPr>
          </a:p>
          <a:p>
            <a:pPr marL="342900" lvl="0" indent="-342900">
              <a:buFont typeface="Courier New"/>
              <a:buChar char="o"/>
              <a:tabLst>
                <a:tab pos="228600" algn="l"/>
              </a:tabLst>
            </a:pPr>
            <a:r>
              <a:rPr lang="en-US" spc="-10" dirty="0">
                <a:effectLst/>
                <a:latin typeface="Times New Roman"/>
                <a:ea typeface="Times New Roman"/>
              </a:rPr>
              <a:t>With whom they live</a:t>
            </a:r>
            <a:endParaRPr lang="en-US" sz="1400" dirty="0">
              <a:effectLst/>
              <a:latin typeface="Times New Roman"/>
              <a:ea typeface="Calibri"/>
            </a:endParaRPr>
          </a:p>
          <a:p>
            <a:pPr marL="342900" lvl="0" indent="-342900">
              <a:buFont typeface="Courier New"/>
              <a:buChar char="o"/>
              <a:tabLst>
                <a:tab pos="228600" algn="l"/>
              </a:tabLst>
            </a:pPr>
            <a:r>
              <a:rPr lang="en-US" spc="-10" dirty="0">
                <a:effectLst/>
                <a:latin typeface="Times New Roman"/>
                <a:ea typeface="Times New Roman"/>
              </a:rPr>
              <a:t>Whether there have been recent changes in their home situation</a:t>
            </a:r>
          </a:p>
          <a:p>
            <a:pPr marL="342900" lvl="0" indent="-342900">
              <a:buFont typeface="Courier New"/>
              <a:buChar char="o"/>
              <a:tabLst>
                <a:tab pos="228600" algn="l"/>
              </a:tabLst>
            </a:pPr>
            <a:r>
              <a:rPr lang="en-US" spc="-10" dirty="0">
                <a:effectLst/>
                <a:latin typeface="Times New Roman"/>
                <a:ea typeface="Times New Roman"/>
              </a:rPr>
              <a:t>How they perceive their home situation</a:t>
            </a:r>
            <a:endParaRPr lang="en-US" dirty="0">
              <a:effectLst/>
              <a:latin typeface="Times New Roman"/>
              <a:ea typeface="Calibri"/>
            </a:endParaRPr>
          </a:p>
          <a:p>
            <a:r>
              <a:rPr lang="en-US" spc="-10" dirty="0">
                <a:effectLst/>
                <a:latin typeface="Times New Roman"/>
                <a:ea typeface="Times New Roman"/>
              </a:rPr>
              <a:t>Distribute Handout #1 HEADS Assessment and go through the items in each category.</a:t>
            </a:r>
            <a:endParaRPr lang="en-US" dirty="0">
              <a:effectLst/>
              <a:latin typeface="Times New Roman"/>
              <a:ea typeface="Calibri"/>
            </a:endParaRPr>
          </a:p>
        </p:txBody>
      </p:sp>
      <p:sp>
        <p:nvSpPr>
          <p:cNvPr id="4" name="Slide Number Placeholder 3"/>
          <p:cNvSpPr>
            <a:spLocks noGrp="1"/>
          </p:cNvSpPr>
          <p:nvPr>
            <p:ph type="sldNum" sz="quarter" idx="10"/>
          </p:nvPr>
        </p:nvSpPr>
        <p:spPr/>
        <p:txBody>
          <a:bodyPr/>
          <a:lstStyle/>
          <a:p>
            <a:fld id="{CD1CE613-B7CC-420A-BB6F-C81C0DEBCCD7}" type="slidenum">
              <a:rPr lang="en-US" smtClean="0"/>
              <a:t>2</a:t>
            </a:fld>
            <a:endParaRPr lang="en-US"/>
          </a:p>
        </p:txBody>
      </p:sp>
    </p:spTree>
    <p:extLst>
      <p:ext uri="{BB962C8B-B14F-4D97-AF65-F5344CB8AC3E}">
        <p14:creationId xmlns:p14="http://schemas.microsoft.com/office/powerpoint/2010/main" val="1631196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Times New Roman" panose="02020603050405020304" pitchFamily="18" charset="0"/>
                <a:cs typeface="Times New Roman" panose="02020603050405020304" pitchFamily="18" charset="0"/>
              </a:rPr>
              <a:t>Slides 5-7</a:t>
            </a:r>
          </a:p>
          <a:p>
            <a:pPr marL="342900" lvl="0" indent="-342900">
              <a:buFont typeface="Symbol"/>
              <a:buChar char=""/>
              <a:tabLst>
                <a:tab pos="228600" algn="l"/>
              </a:tabLst>
            </a:pPr>
            <a:r>
              <a:rPr lang="en-US" spc="-10" dirty="0">
                <a:effectLst/>
                <a:latin typeface="Times New Roman"/>
                <a:ea typeface="Times New Roman"/>
              </a:rPr>
              <a:t>Ask students to brainstorm basic topics that might be included in a SRH examination. </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Ask students to brainstorm what might make an adolescent more comfortable during a physical examination. </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Show slides to fill in any missing information</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Provide students with Handout 2, SRH Assessment</a:t>
            </a:r>
            <a:endParaRPr lang="en-US" sz="1400" dirty="0">
              <a:effectLst/>
              <a:latin typeface="Times New Roman"/>
              <a:ea typeface="Calibri"/>
            </a:endParaRPr>
          </a:p>
          <a:p>
            <a:endParaRPr lang="en-US" dirty="0"/>
          </a:p>
        </p:txBody>
      </p:sp>
      <p:sp>
        <p:nvSpPr>
          <p:cNvPr id="4" name="Slide Number Placeholder 3"/>
          <p:cNvSpPr>
            <a:spLocks noGrp="1"/>
          </p:cNvSpPr>
          <p:nvPr>
            <p:ph type="sldNum" sz="quarter" idx="10"/>
          </p:nvPr>
        </p:nvSpPr>
        <p:spPr/>
        <p:txBody>
          <a:bodyPr/>
          <a:lstStyle/>
          <a:p>
            <a:fld id="{CD1CE613-B7CC-420A-BB6F-C81C0DEBCCD7}" type="slidenum">
              <a:rPr lang="en-US" smtClean="0"/>
              <a:t>3</a:t>
            </a:fld>
            <a:endParaRPr lang="en-US"/>
          </a:p>
        </p:txBody>
      </p:sp>
    </p:spTree>
    <p:extLst>
      <p:ext uri="{BB962C8B-B14F-4D97-AF65-F5344CB8AC3E}">
        <p14:creationId xmlns:p14="http://schemas.microsoft.com/office/powerpoint/2010/main" val="3466919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1CE613-B7CC-420A-BB6F-C81C0DEBCCD7}" type="slidenum">
              <a:rPr lang="en-US" smtClean="0"/>
              <a:t>4</a:t>
            </a:fld>
            <a:endParaRPr lang="en-US"/>
          </a:p>
        </p:txBody>
      </p:sp>
    </p:spTree>
    <p:extLst>
      <p:ext uri="{BB962C8B-B14F-4D97-AF65-F5344CB8AC3E}">
        <p14:creationId xmlns:p14="http://schemas.microsoft.com/office/powerpoint/2010/main" val="4098539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1CE613-B7CC-420A-BB6F-C81C0DEBCCD7}" type="slidenum">
              <a:rPr lang="en-US" smtClean="0"/>
              <a:t>5</a:t>
            </a:fld>
            <a:endParaRPr lang="en-US"/>
          </a:p>
        </p:txBody>
      </p:sp>
    </p:spTree>
    <p:extLst>
      <p:ext uri="{BB962C8B-B14F-4D97-AF65-F5344CB8AC3E}">
        <p14:creationId xmlns:p14="http://schemas.microsoft.com/office/powerpoint/2010/main" val="3081968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buFont typeface="Symbol"/>
              <a:buChar char=""/>
              <a:tabLst>
                <a:tab pos="228600" algn="l"/>
              </a:tabLst>
            </a:pPr>
            <a:r>
              <a:rPr lang="en-US" spc="-10" dirty="0">
                <a:effectLst/>
                <a:latin typeface="Times New Roman"/>
                <a:ea typeface="Times New Roman"/>
              </a:rPr>
              <a:t>Divide students into 2 groups</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Provide each group with a piece of flip chart paper and a marker.</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Ask both groups to brainstorm what should be included in a physical examination for both sexes.</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Have the groups record their answers on the flip chart paper.</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Allow 15 minutes</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Reconvene the larger group</a:t>
            </a:r>
            <a:endParaRPr lang="en-US" sz="1400" dirty="0">
              <a:effectLst/>
              <a:latin typeface="Times New Roman"/>
              <a:ea typeface="Calibri"/>
            </a:endParaRPr>
          </a:p>
          <a:p>
            <a:pPr marL="342900" lvl="0" indent="-342900">
              <a:buFont typeface="Symbol"/>
              <a:buChar char=""/>
              <a:tabLst>
                <a:tab pos="228600" algn="l"/>
              </a:tabLst>
            </a:pPr>
            <a:r>
              <a:rPr lang="en-US" spc="-10" dirty="0">
                <a:effectLst/>
                <a:latin typeface="Times New Roman"/>
                <a:ea typeface="Times New Roman"/>
              </a:rPr>
              <a:t>Ask each group to present their conclusions. Ask both groups to explain why each examination should be conducted.</a:t>
            </a:r>
            <a:endParaRPr lang="en-US" sz="1400" dirty="0">
              <a:effectLst/>
              <a:latin typeface="Times New Roman"/>
              <a:ea typeface="Calibri"/>
            </a:endParaRPr>
          </a:p>
          <a:p>
            <a:r>
              <a:rPr lang="en-US" spc="-10">
                <a:effectLst/>
                <a:latin typeface="Times New Roman"/>
                <a:ea typeface="Times New Roman"/>
              </a:rPr>
              <a:t>Show Slides 8-10 to fill in any missing information</a:t>
            </a:r>
            <a:endParaRPr lang="en-US" dirty="0"/>
          </a:p>
        </p:txBody>
      </p:sp>
      <p:sp>
        <p:nvSpPr>
          <p:cNvPr id="4" name="Slide Number Placeholder 3"/>
          <p:cNvSpPr>
            <a:spLocks noGrp="1"/>
          </p:cNvSpPr>
          <p:nvPr>
            <p:ph type="sldNum" sz="quarter" idx="10"/>
          </p:nvPr>
        </p:nvSpPr>
        <p:spPr/>
        <p:txBody>
          <a:bodyPr/>
          <a:lstStyle/>
          <a:p>
            <a:fld id="{CD1CE613-B7CC-420A-BB6F-C81C0DEBCCD7}" type="slidenum">
              <a:rPr lang="en-US" smtClean="0"/>
              <a:t>6</a:t>
            </a:fld>
            <a:endParaRPr lang="en-US"/>
          </a:p>
        </p:txBody>
      </p:sp>
    </p:spTree>
    <p:extLst>
      <p:ext uri="{BB962C8B-B14F-4D97-AF65-F5344CB8AC3E}">
        <p14:creationId xmlns:p14="http://schemas.microsoft.com/office/powerpoint/2010/main" val="973704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620293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898874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994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27576892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5831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875878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17836936"/>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77827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7196758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988697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590945"/>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51901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8515893"/>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0119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25520545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447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30236121"/>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88090152"/>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9424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1210376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38114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4290556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7727384"/>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5224766"/>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6103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mediaAndTx" preserve="1">
  <p:cSld name="Title, Media Clip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Media Placeholder 2"/>
          <p:cNvSpPr>
            <a:spLocks noGrp="1"/>
          </p:cNvSpPr>
          <p:nvPr>
            <p:ph type="media" sz="half" idx="1"/>
          </p:nvPr>
        </p:nvSpPr>
        <p:spPr>
          <a:xfrm>
            <a:off x="457200" y="1600200"/>
            <a:ext cx="4038600" cy="4525963"/>
          </a:xfrm>
        </p:spPr>
        <p:txBody>
          <a:bodyPr/>
          <a:lstStyle/>
          <a:p>
            <a:pPr lvl="0"/>
            <a:r>
              <a:rPr lang="en-US" noProof="0"/>
              <a:t>Click icon to add media</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124923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4224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1219200" y="6356351"/>
            <a:ext cx="1828800" cy="365125"/>
          </a:xfrm>
          <a:prstGeom prst="rect">
            <a:avLst/>
          </a:prstGeom>
        </p:spPr>
        <p:txBody>
          <a:bodyPr/>
          <a:lstStyle>
            <a:lvl1pPr>
              <a:defRPr/>
            </a:lvl1pPr>
          </a:lstStyle>
          <a:p>
            <a:pPr>
              <a:defRPr/>
            </a:pPr>
            <a:fld id="{AD07FC71-C59D-40B7-8103-2BB1249E2E92}" type="datetime1">
              <a:rPr lang="en-US">
                <a:solidFill>
                  <a:srgbClr val="FFFFFF"/>
                </a:solidFill>
              </a:rPr>
              <a:pPr>
                <a:defRPr/>
              </a:pPr>
              <a:t>4/13/2018</a:t>
            </a:fld>
            <a:endParaRPr lang="en-US">
              <a:solidFill>
                <a:srgbClr val="FFFFFF"/>
              </a:solidFill>
            </a:endParaRPr>
          </a:p>
        </p:txBody>
      </p:sp>
      <p:sp>
        <p:nvSpPr>
          <p:cNvPr id="3" name="Footer Placeholder 4"/>
          <p:cNvSpPr>
            <a:spLocks noGrp="1"/>
          </p:cNvSpPr>
          <p:nvPr>
            <p:ph type="ftr" sz="quarter" idx="11"/>
          </p:nvPr>
        </p:nvSpPr>
        <p:spPr>
          <a:xfrm>
            <a:off x="3996105" y="6356351"/>
            <a:ext cx="2480896" cy="365125"/>
          </a:xfrm>
          <a:prstGeom prst="rect">
            <a:avLst/>
          </a:prstGeom>
        </p:spPr>
        <p:txBody>
          <a:bodyPr/>
          <a:lstStyle>
            <a:lvl1pPr>
              <a:defRPr/>
            </a:lvl1pPr>
          </a:lstStyle>
          <a:p>
            <a:pPr>
              <a:defRPr/>
            </a:pPr>
            <a:endParaRPr lang="en-US">
              <a:solidFill>
                <a:srgbClr val="FFFFFF"/>
              </a:solidFill>
            </a:endParaRPr>
          </a:p>
        </p:txBody>
      </p:sp>
      <p:sp>
        <p:nvSpPr>
          <p:cNvPr id="4" name="Slide Number Placeholder 5"/>
          <p:cNvSpPr>
            <a:spLocks noGrp="1"/>
          </p:cNvSpPr>
          <p:nvPr>
            <p:ph type="sldNum" sz="quarter" idx="12"/>
          </p:nvPr>
        </p:nvSpPr>
        <p:spPr>
          <a:xfrm>
            <a:off x="7086600" y="6356351"/>
            <a:ext cx="1828800" cy="365125"/>
          </a:xfrm>
          <a:prstGeom prst="rect">
            <a:avLst/>
          </a:prstGeom>
        </p:spPr>
        <p:txBody>
          <a:bodyPr/>
          <a:lstStyle>
            <a:lvl1pPr>
              <a:defRPr/>
            </a:lvl1pPr>
          </a:lstStyle>
          <a:p>
            <a:pPr>
              <a:defRPr/>
            </a:pPr>
            <a:fld id="{D61CEC3E-DDE3-46F3-A9FD-6A9AB4DE131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96205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Grp="1" noChangeArrowheads="1"/>
          </p:cNvSpPr>
          <p:nvPr>
            <p:ph type="ctrTitle"/>
          </p:nvPr>
        </p:nvSpPr>
        <p:spPr>
          <a:xfrm>
            <a:off x="685800" y="1676400"/>
            <a:ext cx="7772400" cy="1470025"/>
          </a:xfrm>
        </p:spPr>
        <p:txBody>
          <a:bodyPr/>
          <a:lstStyle>
            <a:lvl1pPr algn="ctr">
              <a:defRPr sz="4400"/>
            </a:lvl1pPr>
          </a:lstStyle>
          <a:p>
            <a:r>
              <a:rPr lang="en-US"/>
              <a:t>Click to edit Master title style</a:t>
            </a:r>
          </a:p>
        </p:txBody>
      </p:sp>
      <p:sp>
        <p:nvSpPr>
          <p:cNvPr id="15565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530275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81452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13"/>
            <a:ext cx="8229600" cy="1143000"/>
          </a:xfrm>
        </p:spPr>
        <p:txBody>
          <a:bodyPr/>
          <a:lstStyle/>
          <a:p>
            <a:r>
              <a:rPr lang="en-US"/>
              <a:t>Click to edit Master title style</a:t>
            </a:r>
          </a:p>
        </p:txBody>
      </p:sp>
      <p:sp>
        <p:nvSpPr>
          <p:cNvPr id="3" name="ClipArt Placeholder 2"/>
          <p:cNvSpPr>
            <a:spLocks noGrp="1"/>
          </p:cNvSpPr>
          <p:nvPr>
            <p:ph type="clipArt" sz="half" idx="1"/>
          </p:nvPr>
        </p:nvSpPr>
        <p:spPr>
          <a:xfrm>
            <a:off x="457200" y="1600200"/>
            <a:ext cx="4038600" cy="4525963"/>
          </a:xfrm>
        </p:spPr>
        <p:txBody>
          <a:bodyPr/>
          <a:lstStyle/>
          <a:p>
            <a:pPr lvl="0"/>
            <a:r>
              <a:rPr lang="en-US" noProof="0"/>
              <a:t>Click icon to add clip art</a:t>
            </a:r>
          </a:p>
        </p:txBody>
      </p:sp>
      <p:sp>
        <p:nvSpPr>
          <p:cNvPr id="4" name="Text Placeholder 3"/>
          <p:cNvSpPr>
            <a:spLocks noGrp="1"/>
          </p:cNvSpPr>
          <p:nvPr>
            <p:ph type="body"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680991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4.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theme" Target="../theme/theme5.xml"/><Relationship Id="rId5" Type="http://schemas.openxmlformats.org/officeDocument/2006/relationships/slideLayout" Target="../slideLayouts/slideLayout26.xml"/><Relationship Id="rId4"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theme" Target="../theme/theme6.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400800" y="6384925"/>
            <a:ext cx="2560638" cy="338138"/>
          </a:xfrm>
          <a:prstGeom prst="rect">
            <a:avLst/>
          </a:prstGeom>
          <a:noFill/>
          <a:ln>
            <a:noFill/>
          </a:ln>
          <a:extLst/>
        </p:spPr>
        <p:txBody>
          <a:bodyPr>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2257602809"/>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400800" y="6384925"/>
            <a:ext cx="2560638" cy="338138"/>
          </a:xfrm>
          <a:prstGeom prst="rect">
            <a:avLst/>
          </a:prstGeom>
          <a:noFill/>
          <a:ln>
            <a:noFill/>
          </a:ln>
          <a:extLst/>
        </p:spPr>
        <p:txBody>
          <a:bodyPr>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4229625014"/>
      </p:ext>
    </p:extLst>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400800" y="6384925"/>
            <a:ext cx="2560638" cy="338138"/>
          </a:xfrm>
          <a:prstGeom prst="rect">
            <a:avLst/>
          </a:prstGeom>
          <a:noFill/>
          <a:ln>
            <a:noFill/>
          </a:ln>
          <a:extLst/>
        </p:spPr>
        <p:txBody>
          <a:bodyPr>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936434263"/>
      </p:ext>
    </p:extLst>
  </p:cSld>
  <p:clrMap bg1="dk2" tx1="lt1" bg2="dk1"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400800" y="6384925"/>
            <a:ext cx="2560638" cy="338138"/>
          </a:xfrm>
          <a:prstGeom prst="rect">
            <a:avLst/>
          </a:prstGeom>
          <a:noFill/>
          <a:ln>
            <a:noFill/>
          </a:ln>
          <a:extLst/>
        </p:spPr>
        <p:txBody>
          <a:bodyPr>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2862226024"/>
      </p:ext>
    </p:extLst>
  </p:cSld>
  <p:clrMap bg1="dk2" tx1="lt1" bg2="dk1"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400800" y="6384925"/>
            <a:ext cx="2560638" cy="338138"/>
          </a:xfrm>
          <a:prstGeom prst="rect">
            <a:avLst/>
          </a:prstGeom>
          <a:noFill/>
          <a:ln>
            <a:noFill/>
          </a:ln>
          <a:extLst/>
        </p:spPr>
        <p:txBody>
          <a:bodyPr>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1767301477"/>
      </p:ext>
    </p:extLst>
  </p:cSld>
  <p:clrMap bg1="dk2" tx1="lt1" bg2="dk1"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CCECFF">
            <a:alpha val="23529"/>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524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Rectangle 4"/>
          <p:cNvSpPr>
            <a:spLocks noChangeArrowheads="1"/>
          </p:cNvSpPr>
          <p:nvPr/>
        </p:nvSpPr>
        <p:spPr bwMode="auto">
          <a:xfrm>
            <a:off x="471488" y="1219200"/>
            <a:ext cx="8229600" cy="152400"/>
          </a:xfrm>
          <a:prstGeom prst="rect">
            <a:avLst/>
          </a:prstGeom>
          <a:solidFill>
            <a:srgbClr val="008080"/>
          </a:solidFill>
          <a:ln w="9525">
            <a:solidFill>
              <a:schemeClr val="accent6">
                <a:lumMod val="50000"/>
              </a:schemeClr>
            </a:solidFill>
            <a:miter lim="800000"/>
            <a:headEnd/>
            <a:tailEnd/>
          </a:ln>
          <a:effectLst/>
        </p:spPr>
        <p:txBody>
          <a:bodyPr wrap="none" anchor="ctr"/>
          <a:lstStyle/>
          <a:p>
            <a:pPr algn="ctr" fontAlgn="base">
              <a:spcBef>
                <a:spcPct val="0"/>
              </a:spcBef>
              <a:spcAft>
                <a:spcPct val="0"/>
              </a:spcAft>
              <a:defRPr/>
            </a:pPr>
            <a:endParaRPr lang="en-US">
              <a:solidFill>
                <a:srgbClr val="FFFFFF"/>
              </a:solidFill>
              <a:ea typeface="ＭＳ Ｐゴシック" pitchFamily="34" charset="-128"/>
            </a:endParaRPr>
          </a:p>
        </p:txBody>
      </p:sp>
      <p:sp>
        <p:nvSpPr>
          <p:cNvPr id="6" name="TextBox 6"/>
          <p:cNvSpPr txBox="1">
            <a:spLocks noChangeArrowheads="1"/>
          </p:cNvSpPr>
          <p:nvPr/>
        </p:nvSpPr>
        <p:spPr bwMode="auto">
          <a:xfrm>
            <a:off x="6400800" y="6384925"/>
            <a:ext cx="2560638" cy="338138"/>
          </a:xfrm>
          <a:prstGeom prst="rect">
            <a:avLst/>
          </a:prstGeom>
          <a:noFill/>
          <a:ln>
            <a:noFill/>
          </a:ln>
          <a:extLst/>
        </p:spPr>
        <p:txBody>
          <a:bodyPr>
            <a:spAutoFit/>
          </a:bodyPr>
          <a:lstStyle>
            <a:lvl1pPr eaLnBrk="0" hangingPunct="0">
              <a:defRPr sz="2400">
                <a:solidFill>
                  <a:schemeClr val="tx1"/>
                </a:solidFill>
                <a:latin typeface="Arial" pitchFamily="34" charset="0"/>
                <a:cs typeface="Arial" pitchFamily="34" charset="0"/>
              </a:defRPr>
            </a:lvl1pPr>
            <a:lvl2pPr marL="37931725" indent="-37474525" eaLnBrk="0" hangingPunct="0">
              <a:defRPr sz="2400">
                <a:solidFill>
                  <a:schemeClr val="tx1"/>
                </a:solidFill>
                <a:latin typeface="Arial" pitchFamily="34" charset="0"/>
                <a:cs typeface="Arial" pitchFamily="34" charset="0"/>
              </a:defRPr>
            </a:lvl2pPr>
            <a:lvl3pPr eaLnBrk="0" hangingPunct="0">
              <a:defRPr sz="2400">
                <a:solidFill>
                  <a:schemeClr val="tx1"/>
                </a:solidFill>
                <a:latin typeface="Arial" pitchFamily="34" charset="0"/>
                <a:cs typeface="Arial" pitchFamily="34" charset="0"/>
              </a:defRPr>
            </a:lvl3pPr>
            <a:lvl4pPr eaLnBrk="0" hangingPunct="0">
              <a:defRPr sz="2400">
                <a:solidFill>
                  <a:schemeClr val="tx1"/>
                </a:solidFill>
                <a:latin typeface="Arial" pitchFamily="34" charset="0"/>
                <a:cs typeface="Arial" pitchFamily="34" charset="0"/>
              </a:defRPr>
            </a:lvl4pPr>
            <a:lvl5pPr eaLnBrk="0" hangingPunct="0">
              <a:defRPr sz="2400">
                <a:solidFill>
                  <a:schemeClr val="tx1"/>
                </a:solidFill>
                <a:latin typeface="Arial" pitchFamily="34" charset="0"/>
                <a:cs typeface="Arial" pitchFamily="34" charset="0"/>
              </a:defRPr>
            </a:lvl5pPr>
            <a:lvl6pPr marL="457200" eaLnBrk="0" fontAlgn="base" hangingPunct="0">
              <a:spcBef>
                <a:spcPct val="0"/>
              </a:spcBef>
              <a:spcAft>
                <a:spcPct val="0"/>
              </a:spcAft>
              <a:defRPr sz="2400">
                <a:solidFill>
                  <a:schemeClr val="tx1"/>
                </a:solidFill>
                <a:latin typeface="Arial" pitchFamily="34" charset="0"/>
                <a:cs typeface="Arial" pitchFamily="34" charset="0"/>
              </a:defRPr>
            </a:lvl6pPr>
            <a:lvl7pPr marL="914400" eaLnBrk="0" fontAlgn="base" hangingPunct="0">
              <a:spcBef>
                <a:spcPct val="0"/>
              </a:spcBef>
              <a:spcAft>
                <a:spcPct val="0"/>
              </a:spcAft>
              <a:defRPr sz="2400">
                <a:solidFill>
                  <a:schemeClr val="tx1"/>
                </a:solidFill>
                <a:latin typeface="Arial" pitchFamily="34" charset="0"/>
                <a:cs typeface="Arial" pitchFamily="34" charset="0"/>
              </a:defRPr>
            </a:lvl7pPr>
            <a:lvl8pPr marL="1371600" eaLnBrk="0" fontAlgn="base" hangingPunct="0">
              <a:spcBef>
                <a:spcPct val="0"/>
              </a:spcBef>
              <a:spcAft>
                <a:spcPct val="0"/>
              </a:spcAft>
              <a:defRPr sz="2400">
                <a:solidFill>
                  <a:schemeClr val="tx1"/>
                </a:solidFill>
                <a:latin typeface="Arial" pitchFamily="34" charset="0"/>
                <a:cs typeface="Arial" pitchFamily="34" charset="0"/>
              </a:defRPr>
            </a:lvl8pPr>
            <a:lvl9pPr marL="1828800" eaLnBrk="0" fontAlgn="base" hangingPunct="0">
              <a:spcBef>
                <a:spcPct val="0"/>
              </a:spcBef>
              <a:spcAft>
                <a:spcPct val="0"/>
              </a:spcAft>
              <a:defRPr sz="2400">
                <a:solidFill>
                  <a:schemeClr val="tx1"/>
                </a:solidFill>
                <a:latin typeface="Arial" pitchFamily="34" charset="0"/>
                <a:cs typeface="Arial" pitchFamily="34" charset="0"/>
              </a:defRPr>
            </a:lvl9pPr>
          </a:lstStyle>
          <a:p>
            <a:pPr algn="r" eaLnBrk="1" fontAlgn="base" hangingPunct="1">
              <a:spcBef>
                <a:spcPct val="0"/>
              </a:spcBef>
              <a:spcAft>
                <a:spcPct val="0"/>
              </a:spcAft>
              <a:defRPr/>
            </a:pPr>
            <a:r>
              <a:rPr lang="en-US" sz="1600" b="1" dirty="0">
                <a:solidFill>
                  <a:srgbClr val="000000"/>
                </a:solidFill>
                <a:ea typeface="ＭＳ Ｐゴシック" pitchFamily="34" charset="-128"/>
              </a:rPr>
              <a:t> AYSRH, Slide </a:t>
            </a:r>
            <a:fld id="{6D81026D-E1EB-456A-B625-D84DA54B8E9B}" type="slidenum">
              <a:rPr lang="en-US" sz="1600" b="1" smtClean="0">
                <a:solidFill>
                  <a:srgbClr val="000000"/>
                </a:solidFill>
                <a:ea typeface="ＭＳ Ｐゴシック" pitchFamily="34" charset="-128"/>
              </a:rPr>
              <a:pPr algn="r" eaLnBrk="1" fontAlgn="base" hangingPunct="1">
                <a:spcBef>
                  <a:spcPct val="0"/>
                </a:spcBef>
                <a:spcAft>
                  <a:spcPct val="0"/>
                </a:spcAft>
                <a:defRPr/>
              </a:pPr>
              <a:t>‹#›</a:t>
            </a:fld>
            <a:endParaRPr lang="en-US" sz="1600" b="1" dirty="0">
              <a:solidFill>
                <a:srgbClr val="000000"/>
              </a:solidFill>
              <a:ea typeface="ＭＳ Ｐゴシック" pitchFamily="34" charset="-128"/>
            </a:endParaRPr>
          </a:p>
        </p:txBody>
      </p:sp>
    </p:spTree>
    <p:extLst>
      <p:ext uri="{BB962C8B-B14F-4D97-AF65-F5344CB8AC3E}">
        <p14:creationId xmlns:p14="http://schemas.microsoft.com/office/powerpoint/2010/main" val="3726083080"/>
      </p:ext>
    </p:extLst>
  </p:cSld>
  <p:clrMap bg1="dk2" tx1="lt1" bg2="dk1" tx2="lt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Lst>
  <p:hf sldNum="0" hdr="0" ftr="0" dt="0"/>
  <p:txStyles>
    <p:titleStyle>
      <a:lvl1pPr algn="l" rtl="0" eaLnBrk="0" fontAlgn="base" hangingPunct="0">
        <a:lnSpc>
          <a:spcPct val="85000"/>
        </a:lnSpc>
        <a:spcBef>
          <a:spcPct val="0"/>
        </a:spcBef>
        <a:spcAft>
          <a:spcPct val="0"/>
        </a:spcAft>
        <a:defRPr sz="3800" b="1">
          <a:solidFill>
            <a:srgbClr val="000000"/>
          </a:solidFill>
          <a:latin typeface="+mj-lt"/>
          <a:ea typeface="ＭＳ Ｐゴシック" charset="-128"/>
          <a:cs typeface="+mj-cs"/>
        </a:defRPr>
      </a:lvl1pPr>
      <a:lvl2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2pPr>
      <a:lvl3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3pPr>
      <a:lvl4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4pPr>
      <a:lvl5pPr algn="l" rtl="0" eaLnBrk="0" fontAlgn="base" hangingPunct="0">
        <a:lnSpc>
          <a:spcPct val="85000"/>
        </a:lnSpc>
        <a:spcBef>
          <a:spcPct val="0"/>
        </a:spcBef>
        <a:spcAft>
          <a:spcPct val="0"/>
        </a:spcAft>
        <a:defRPr sz="3800" b="1">
          <a:solidFill>
            <a:srgbClr val="000000"/>
          </a:solidFill>
          <a:latin typeface="Arial" charset="0"/>
          <a:ea typeface="ＭＳ Ｐゴシック" charset="-128"/>
        </a:defRPr>
      </a:lvl5pPr>
      <a:lvl6pPr marL="457200" algn="l" rtl="0" eaLnBrk="1" fontAlgn="base" hangingPunct="1">
        <a:lnSpc>
          <a:spcPct val="85000"/>
        </a:lnSpc>
        <a:spcBef>
          <a:spcPct val="0"/>
        </a:spcBef>
        <a:spcAft>
          <a:spcPct val="0"/>
        </a:spcAft>
        <a:defRPr sz="3800" b="1">
          <a:solidFill>
            <a:schemeClr val="bg2"/>
          </a:solidFill>
          <a:latin typeface="Arial" charset="0"/>
        </a:defRPr>
      </a:lvl6pPr>
      <a:lvl7pPr marL="914400" algn="l" rtl="0" eaLnBrk="1" fontAlgn="base" hangingPunct="1">
        <a:lnSpc>
          <a:spcPct val="85000"/>
        </a:lnSpc>
        <a:spcBef>
          <a:spcPct val="0"/>
        </a:spcBef>
        <a:spcAft>
          <a:spcPct val="0"/>
        </a:spcAft>
        <a:defRPr sz="3800" b="1">
          <a:solidFill>
            <a:schemeClr val="bg2"/>
          </a:solidFill>
          <a:latin typeface="Arial" charset="0"/>
        </a:defRPr>
      </a:lvl7pPr>
      <a:lvl8pPr marL="1371600" algn="l" rtl="0" eaLnBrk="1" fontAlgn="base" hangingPunct="1">
        <a:lnSpc>
          <a:spcPct val="85000"/>
        </a:lnSpc>
        <a:spcBef>
          <a:spcPct val="0"/>
        </a:spcBef>
        <a:spcAft>
          <a:spcPct val="0"/>
        </a:spcAft>
        <a:defRPr sz="3800" b="1">
          <a:solidFill>
            <a:schemeClr val="bg2"/>
          </a:solidFill>
          <a:latin typeface="Arial" charset="0"/>
        </a:defRPr>
      </a:lvl8pPr>
      <a:lvl9pPr marL="1828800" algn="l" rtl="0" eaLnBrk="1" fontAlgn="base" hangingPunct="1">
        <a:lnSpc>
          <a:spcPct val="85000"/>
        </a:lnSpc>
        <a:spcBef>
          <a:spcPct val="0"/>
        </a:spcBef>
        <a:spcAft>
          <a:spcPct val="0"/>
        </a:spcAft>
        <a:defRPr sz="3800" b="1">
          <a:solidFill>
            <a:schemeClr val="bg2"/>
          </a:solidFill>
          <a:latin typeface="Arial" charset="0"/>
        </a:defRPr>
      </a:lvl9pPr>
    </p:titleStyle>
    <p:bodyStyle>
      <a:lvl1pPr marL="342900" indent="-342900" algn="l" rtl="0" eaLnBrk="0" fontAlgn="base" hangingPunct="0">
        <a:lnSpc>
          <a:spcPct val="95000"/>
        </a:lnSpc>
        <a:spcBef>
          <a:spcPct val="30000"/>
        </a:spcBef>
        <a:spcAft>
          <a:spcPct val="0"/>
        </a:spcAft>
        <a:buChar char="•"/>
        <a:defRPr sz="3200">
          <a:solidFill>
            <a:srgbClr val="000000"/>
          </a:solidFill>
          <a:latin typeface="+mn-lt"/>
          <a:ea typeface="ＭＳ Ｐゴシック" charset="-128"/>
          <a:cs typeface="+mn-cs"/>
        </a:defRPr>
      </a:lvl1pPr>
      <a:lvl2pPr marL="742950" indent="-285750" algn="l" rtl="0" eaLnBrk="0" fontAlgn="base" hangingPunct="0">
        <a:lnSpc>
          <a:spcPct val="95000"/>
        </a:lnSpc>
        <a:spcBef>
          <a:spcPct val="30000"/>
        </a:spcBef>
        <a:spcAft>
          <a:spcPct val="0"/>
        </a:spcAft>
        <a:buChar char="–"/>
        <a:defRPr sz="2800">
          <a:solidFill>
            <a:srgbClr val="000000"/>
          </a:solidFill>
          <a:latin typeface="+mn-lt"/>
          <a:ea typeface="ＭＳ Ｐゴシック" charset="-128"/>
        </a:defRPr>
      </a:lvl2pPr>
      <a:lvl3pPr marL="1143000" indent="-228600" algn="l" rtl="0" eaLnBrk="0" fontAlgn="base" hangingPunct="0">
        <a:lnSpc>
          <a:spcPct val="95000"/>
        </a:lnSpc>
        <a:spcBef>
          <a:spcPct val="30000"/>
        </a:spcBef>
        <a:spcAft>
          <a:spcPct val="0"/>
        </a:spcAft>
        <a:buChar char="•"/>
        <a:defRPr sz="2400">
          <a:solidFill>
            <a:srgbClr val="000000"/>
          </a:solidFill>
          <a:latin typeface="+mn-lt"/>
          <a:ea typeface="ＭＳ Ｐゴシック" charset="-128"/>
        </a:defRPr>
      </a:lvl3pPr>
      <a:lvl4pPr marL="16002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4pPr>
      <a:lvl5pPr marL="2057400" indent="-228600" algn="l" rtl="0" eaLnBrk="0" fontAlgn="base" hangingPunct="0">
        <a:lnSpc>
          <a:spcPct val="95000"/>
        </a:lnSpc>
        <a:spcBef>
          <a:spcPct val="30000"/>
        </a:spcBef>
        <a:spcAft>
          <a:spcPct val="0"/>
        </a:spcAft>
        <a:buChar char="»"/>
        <a:defRPr sz="2000">
          <a:solidFill>
            <a:srgbClr val="000000"/>
          </a:solidFill>
          <a:latin typeface="+mn-lt"/>
          <a:ea typeface="ＭＳ Ｐゴシック" charset="-128"/>
        </a:defRPr>
      </a:lvl5pPr>
      <a:lvl6pPr marL="25146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6pPr>
      <a:lvl7pPr marL="29718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7pPr>
      <a:lvl8pPr marL="34290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8pPr>
      <a:lvl9pPr marL="3886200" indent="-228600" algn="l" rtl="0" eaLnBrk="1" fontAlgn="base" hangingPunct="1">
        <a:lnSpc>
          <a:spcPct val="95000"/>
        </a:lnSpc>
        <a:spcBef>
          <a:spcPct val="30000"/>
        </a:spcBef>
        <a:spcAft>
          <a:spcPct val="0"/>
        </a:spcAft>
        <a:buChar char="»"/>
        <a:defRPr sz="2000">
          <a:solidFill>
            <a:schemeClr val="bg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a:r>
              <a:rPr lang="en-US" altLang="en-US" sz="3600">
                <a:latin typeface="Arial Black" pitchFamily="34" charset="0"/>
                <a:ea typeface="ＭＳ Ｐゴシック" pitchFamily="34" charset="-128"/>
              </a:rPr>
              <a:t>Pre-service Education on FP and AYSRH</a:t>
            </a:r>
            <a:endParaRPr lang="en-US" altLang="en-US">
              <a:ea typeface="ＭＳ Ｐゴシック" pitchFamily="34" charset="-128"/>
            </a:endParaRPr>
          </a:p>
        </p:txBody>
      </p:sp>
      <p:sp>
        <p:nvSpPr>
          <p:cNvPr id="4099" name="Content Placeholder 2"/>
          <p:cNvSpPr>
            <a:spLocks noGrp="1"/>
          </p:cNvSpPr>
          <p:nvPr>
            <p:ph idx="1"/>
          </p:nvPr>
        </p:nvSpPr>
        <p:spPr/>
        <p:txBody>
          <a:bodyPr/>
          <a:lstStyle/>
          <a:p>
            <a:pPr marL="0" indent="0" algn="ctr">
              <a:buFontTx/>
              <a:buNone/>
            </a:pPr>
            <a:r>
              <a:rPr lang="en-US" altLang="en-US" b="1" dirty="0">
                <a:ea typeface="ＭＳ Ｐゴシック" pitchFamily="34" charset="-128"/>
              </a:rPr>
              <a:t>Session III Topic 8</a:t>
            </a:r>
          </a:p>
          <a:p>
            <a:pPr marL="0" indent="0" algn="ctr">
              <a:buFontTx/>
              <a:buNone/>
            </a:pPr>
            <a:r>
              <a:rPr lang="en-US" b="1" dirty="0"/>
              <a:t>Screening and History Taking for Adolescent SRH Service Provision </a:t>
            </a:r>
            <a:endParaRPr lang="en-US" altLang="en-US" b="1" dirty="0">
              <a:ea typeface="ＭＳ Ｐゴシック" pitchFamily="34" charset="-128"/>
            </a:endParaRPr>
          </a:p>
          <a:p>
            <a:pPr marL="0" indent="0" algn="ctr">
              <a:buFontTx/>
              <a:buNone/>
            </a:pPr>
            <a:endParaRPr lang="en-US" altLang="en-US" b="1" dirty="0">
              <a:ea typeface="ＭＳ Ｐゴシック" pitchFamily="34" charset="-128"/>
            </a:endParaRPr>
          </a:p>
          <a:p>
            <a:pPr marL="0" indent="0" algn="ctr">
              <a:buFontTx/>
              <a:buNone/>
            </a:pPr>
            <a:endParaRPr lang="en-US" altLang="en-US" dirty="0">
              <a:ea typeface="ＭＳ Ｐゴシック" pitchFamily="34" charset="-128"/>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768" y="3331638"/>
            <a:ext cx="2189163" cy="154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9823" y="3395344"/>
            <a:ext cx="1517650"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8625" y="4389119"/>
            <a:ext cx="99377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92320" y="3399434"/>
            <a:ext cx="1639887"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70003" y="3539929"/>
            <a:ext cx="901700" cy="226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2899" y="4977081"/>
            <a:ext cx="2365375"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86870" y="4887190"/>
            <a:ext cx="2005013"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5">
            <a:extLst>
              <a:ext uri="{FF2B5EF4-FFF2-40B4-BE49-F238E27FC236}">
                <a16:creationId xmlns:a16="http://schemas.microsoft.com/office/drawing/2014/main" id="{F6EF84D8-275C-462F-A73C-768D640E980D}"/>
              </a:ext>
            </a:extLst>
          </p:cNvPr>
          <p:cNvSpPr>
            <a:spLocks noChangeArrowheads="1"/>
          </p:cNvSpPr>
          <p:nvPr/>
        </p:nvSpPr>
        <p:spPr bwMode="auto">
          <a:xfrm>
            <a:off x="3276600" y="6339156"/>
            <a:ext cx="57372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Screening and History Taking for Adolescent SRH Service Provision, Session III Topic 8 Slide 1</a:t>
            </a:r>
          </a:p>
        </p:txBody>
      </p:sp>
    </p:spTree>
    <p:extLst>
      <p:ext uri="{BB962C8B-B14F-4D97-AF65-F5344CB8AC3E}">
        <p14:creationId xmlns:p14="http://schemas.microsoft.com/office/powerpoint/2010/main" val="363679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HEADS Assessment</a:t>
            </a:r>
          </a:p>
        </p:txBody>
      </p:sp>
      <p:sp>
        <p:nvSpPr>
          <p:cNvPr id="3" name="Content Placeholder 2"/>
          <p:cNvSpPr>
            <a:spLocks noGrp="1"/>
          </p:cNvSpPr>
          <p:nvPr>
            <p:ph idx="1"/>
          </p:nvPr>
        </p:nvSpPr>
        <p:spPr>
          <a:xfrm>
            <a:off x="457200" y="1600200"/>
            <a:ext cx="8229600" cy="4572000"/>
          </a:xfrm>
        </p:spPr>
        <p:txBody>
          <a:bodyPr/>
          <a:lstStyle/>
          <a:p>
            <a:pPr lvl="0"/>
            <a:r>
              <a:rPr lang="en-US" sz="2800" dirty="0"/>
              <a:t>Home </a:t>
            </a:r>
          </a:p>
          <a:p>
            <a:pPr lvl="0"/>
            <a:r>
              <a:rPr lang="en-US" sz="2800" dirty="0"/>
              <a:t>Education/Employment</a:t>
            </a:r>
          </a:p>
          <a:p>
            <a:pPr lvl="0"/>
            <a:r>
              <a:rPr lang="en-US" sz="2800" dirty="0"/>
              <a:t>Eating</a:t>
            </a:r>
          </a:p>
          <a:p>
            <a:pPr lvl="0"/>
            <a:r>
              <a:rPr lang="en-US" sz="2800" dirty="0"/>
              <a:t>Activity</a:t>
            </a:r>
          </a:p>
          <a:p>
            <a:pPr lvl="0"/>
            <a:r>
              <a:rPr lang="en-US" sz="2800" dirty="0"/>
              <a:t>Drugs</a:t>
            </a:r>
          </a:p>
          <a:p>
            <a:pPr lvl="0"/>
            <a:r>
              <a:rPr lang="en-US" sz="2800" dirty="0"/>
              <a:t>Sexuality</a:t>
            </a:r>
          </a:p>
          <a:p>
            <a:pPr lvl="0"/>
            <a:r>
              <a:rPr lang="en-US" sz="2800" dirty="0"/>
              <a:t>Safety</a:t>
            </a:r>
          </a:p>
          <a:p>
            <a:pPr lvl="0"/>
            <a:r>
              <a:rPr lang="en-US" sz="2800" dirty="0"/>
              <a:t>Suicide/Depression</a:t>
            </a:r>
          </a:p>
        </p:txBody>
      </p:sp>
      <p:sp>
        <p:nvSpPr>
          <p:cNvPr id="4" name="Rectangle 5">
            <a:extLst>
              <a:ext uri="{FF2B5EF4-FFF2-40B4-BE49-F238E27FC236}">
                <a16:creationId xmlns:a16="http://schemas.microsoft.com/office/drawing/2014/main" id="{5B7355B0-0EA9-40FB-AAEB-C0138D6AE547}"/>
              </a:ext>
            </a:extLst>
          </p:cNvPr>
          <p:cNvSpPr>
            <a:spLocks noChangeArrowheads="1"/>
          </p:cNvSpPr>
          <p:nvPr/>
        </p:nvSpPr>
        <p:spPr bwMode="auto">
          <a:xfrm>
            <a:off x="3276600" y="6339156"/>
            <a:ext cx="57372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Screening and History Taking for Adolescent SRH Service Provision, Session III Topic 8 Slide 2</a:t>
            </a:r>
          </a:p>
        </p:txBody>
      </p:sp>
    </p:spTree>
    <p:extLst>
      <p:ext uri="{BB962C8B-B14F-4D97-AF65-F5344CB8AC3E}">
        <p14:creationId xmlns:p14="http://schemas.microsoft.com/office/powerpoint/2010/main" val="3635156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SRH Assessment</a:t>
            </a:r>
          </a:p>
        </p:txBody>
      </p:sp>
      <p:sp>
        <p:nvSpPr>
          <p:cNvPr id="3" name="Content Placeholder 2"/>
          <p:cNvSpPr>
            <a:spLocks noGrp="1"/>
          </p:cNvSpPr>
          <p:nvPr>
            <p:ph idx="1"/>
          </p:nvPr>
        </p:nvSpPr>
        <p:spPr/>
        <p:txBody>
          <a:bodyPr/>
          <a:lstStyle/>
          <a:p>
            <a:r>
              <a:rPr lang="en-US" sz="2800" dirty="0"/>
              <a:t>Menstrual History</a:t>
            </a:r>
          </a:p>
          <a:p>
            <a:r>
              <a:rPr lang="en-US" sz="2800" dirty="0"/>
              <a:t>Pain and excessive bleeding during periods</a:t>
            </a:r>
          </a:p>
          <a:p>
            <a:r>
              <a:rPr lang="en-US" sz="2800" dirty="0"/>
              <a:t>Knowledge about sexuality</a:t>
            </a:r>
          </a:p>
          <a:p>
            <a:r>
              <a:rPr lang="en-US" sz="2800" dirty="0"/>
              <a:t>Sexual activity</a:t>
            </a:r>
          </a:p>
          <a:p>
            <a:r>
              <a:rPr lang="en-US" sz="2800" dirty="0"/>
              <a:t>Pregnancy and contraception</a:t>
            </a:r>
          </a:p>
        </p:txBody>
      </p:sp>
      <p:sp>
        <p:nvSpPr>
          <p:cNvPr id="4" name="Rectangle 5">
            <a:extLst>
              <a:ext uri="{FF2B5EF4-FFF2-40B4-BE49-F238E27FC236}">
                <a16:creationId xmlns:a16="http://schemas.microsoft.com/office/drawing/2014/main" id="{3DB649D7-2FB8-4143-9DB8-89073A9E3D69}"/>
              </a:ext>
            </a:extLst>
          </p:cNvPr>
          <p:cNvSpPr>
            <a:spLocks noChangeArrowheads="1"/>
          </p:cNvSpPr>
          <p:nvPr/>
        </p:nvSpPr>
        <p:spPr bwMode="auto">
          <a:xfrm>
            <a:off x="3276600" y="6339156"/>
            <a:ext cx="57372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Screening and History Taking for Adolescent SRH Service Provision, Session III Topic 8 Slide 3</a:t>
            </a:r>
          </a:p>
        </p:txBody>
      </p:sp>
    </p:spTree>
    <p:extLst>
      <p:ext uri="{BB962C8B-B14F-4D97-AF65-F5344CB8AC3E}">
        <p14:creationId xmlns:p14="http://schemas.microsoft.com/office/powerpoint/2010/main" val="3212142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Before the Physical Examination</a:t>
            </a:r>
          </a:p>
        </p:txBody>
      </p:sp>
      <p:sp>
        <p:nvSpPr>
          <p:cNvPr id="3" name="Content Placeholder 2"/>
          <p:cNvSpPr>
            <a:spLocks noGrp="1"/>
          </p:cNvSpPr>
          <p:nvPr>
            <p:ph idx="1"/>
          </p:nvPr>
        </p:nvSpPr>
        <p:spPr/>
        <p:txBody>
          <a:bodyPr/>
          <a:lstStyle/>
          <a:p>
            <a:r>
              <a:rPr lang="en-US" sz="2100" dirty="0"/>
              <a:t>Explain why the visit is important.</a:t>
            </a:r>
          </a:p>
          <a:p>
            <a:r>
              <a:rPr lang="en-US" sz="2100" dirty="0"/>
              <a:t>Respect the adolescent's sensitivity about privacy. </a:t>
            </a:r>
          </a:p>
          <a:p>
            <a:r>
              <a:rPr lang="en-US" sz="2100" dirty="0"/>
              <a:t>Inform the adolescent about what the nature, purpose, and content of the examination is. </a:t>
            </a:r>
          </a:p>
          <a:p>
            <a:r>
              <a:rPr lang="en-US" sz="2100" dirty="0"/>
              <a:t>Offer to have the exam performed by a provider of the same sex if possible or make sure there is a same sex attendant in the room during the exam. Obtain the adolescent’s consent to perform the examination. </a:t>
            </a:r>
          </a:p>
          <a:p>
            <a:r>
              <a:rPr lang="en-US" sz="2100" dirty="0"/>
              <a:t>A good rapport between the provider and client is essential.  Try to establish trust.</a:t>
            </a:r>
          </a:p>
          <a:p>
            <a:r>
              <a:rPr lang="en-US" sz="2100" dirty="0"/>
              <a:t>Reassure the adolescent that the results of the examination will remain confidential.</a:t>
            </a:r>
          </a:p>
          <a:p>
            <a:endParaRPr lang="en-US" dirty="0"/>
          </a:p>
        </p:txBody>
      </p:sp>
      <p:sp>
        <p:nvSpPr>
          <p:cNvPr id="4" name="Rectangle 5">
            <a:extLst>
              <a:ext uri="{FF2B5EF4-FFF2-40B4-BE49-F238E27FC236}">
                <a16:creationId xmlns:a16="http://schemas.microsoft.com/office/drawing/2014/main" id="{1DEF017D-0032-438A-8AF4-BF7B0D322EA4}"/>
              </a:ext>
            </a:extLst>
          </p:cNvPr>
          <p:cNvSpPr>
            <a:spLocks noChangeArrowheads="1"/>
          </p:cNvSpPr>
          <p:nvPr/>
        </p:nvSpPr>
        <p:spPr bwMode="auto">
          <a:xfrm>
            <a:off x="3276600" y="6339156"/>
            <a:ext cx="57372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Screening and History Taking for Adolescent SRH Service Provision, Session III Topic 8 Slide 4</a:t>
            </a:r>
          </a:p>
        </p:txBody>
      </p:sp>
    </p:spTree>
    <p:extLst>
      <p:ext uri="{BB962C8B-B14F-4D97-AF65-F5344CB8AC3E}">
        <p14:creationId xmlns:p14="http://schemas.microsoft.com/office/powerpoint/2010/main" val="3150074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During the Physical Examination</a:t>
            </a:r>
          </a:p>
        </p:txBody>
      </p:sp>
      <p:sp>
        <p:nvSpPr>
          <p:cNvPr id="3" name="Content Placeholder 2"/>
          <p:cNvSpPr>
            <a:spLocks noGrp="1"/>
          </p:cNvSpPr>
          <p:nvPr>
            <p:ph idx="1"/>
          </p:nvPr>
        </p:nvSpPr>
        <p:spPr/>
        <p:txBody>
          <a:bodyPr/>
          <a:lstStyle/>
          <a:p>
            <a:r>
              <a:rPr lang="en-US" sz="2200" dirty="0"/>
              <a:t>Protect her/his physical privacy as much as possible.  Make sure curtains are drawn, doors are shut, and that no unauthorized person enters the room during the examination. Allow her/him to keep on her/his clothes except for what must be removed..</a:t>
            </a:r>
          </a:p>
          <a:p>
            <a:r>
              <a:rPr lang="en-US" sz="2200" dirty="0"/>
              <a:t>Provide reassurance throughout the exam. Explain what you are doing before you begin each step of the examination.. </a:t>
            </a:r>
          </a:p>
          <a:p>
            <a:r>
              <a:rPr lang="en-US" sz="2200" dirty="0"/>
              <a:t>Provide constant feedback in a non-judgmental manner.  "I see you have a small sore here, does it hurt?"</a:t>
            </a:r>
          </a:p>
          <a:p>
            <a:r>
              <a:rPr lang="en-US" sz="2200" dirty="0"/>
              <a:t>Watch for signs of discomfort or pain and be prepared to stop the examination if needed. </a:t>
            </a:r>
          </a:p>
          <a:p>
            <a:r>
              <a:rPr lang="en-US" sz="2200" dirty="0"/>
              <a:t>Delay pelvic and blood test, if the adolescent desires.</a:t>
            </a:r>
          </a:p>
          <a:p>
            <a:endParaRPr lang="en-US" dirty="0"/>
          </a:p>
        </p:txBody>
      </p:sp>
      <p:sp>
        <p:nvSpPr>
          <p:cNvPr id="4" name="Rectangle 5">
            <a:extLst>
              <a:ext uri="{FF2B5EF4-FFF2-40B4-BE49-F238E27FC236}">
                <a16:creationId xmlns:a16="http://schemas.microsoft.com/office/drawing/2014/main" id="{86A40158-5438-4A3A-895B-E6495545F4DA}"/>
              </a:ext>
            </a:extLst>
          </p:cNvPr>
          <p:cNvSpPr>
            <a:spLocks noChangeArrowheads="1"/>
          </p:cNvSpPr>
          <p:nvPr/>
        </p:nvSpPr>
        <p:spPr bwMode="auto">
          <a:xfrm>
            <a:off x="3276600" y="6339156"/>
            <a:ext cx="57372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Screening and History Taking for Adolescent SRH Service Provision, Session III Topic 8 Slide 5</a:t>
            </a:r>
          </a:p>
        </p:txBody>
      </p:sp>
    </p:spTree>
    <p:extLst>
      <p:ext uri="{BB962C8B-B14F-4D97-AF65-F5344CB8AC3E}">
        <p14:creationId xmlns:p14="http://schemas.microsoft.com/office/powerpoint/2010/main" val="2010498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Female Physical Examination</a:t>
            </a:r>
          </a:p>
        </p:txBody>
      </p:sp>
      <p:sp>
        <p:nvSpPr>
          <p:cNvPr id="3" name="Content Placeholder 2"/>
          <p:cNvSpPr>
            <a:spLocks noGrp="1"/>
          </p:cNvSpPr>
          <p:nvPr>
            <p:ph idx="1"/>
          </p:nvPr>
        </p:nvSpPr>
        <p:spPr/>
        <p:txBody>
          <a:bodyPr/>
          <a:lstStyle/>
          <a:p>
            <a:pPr marL="0" indent="0">
              <a:buNone/>
            </a:pPr>
            <a:r>
              <a:rPr lang="en-US" sz="2000" b="1" dirty="0"/>
              <a:t>General Physical Examination</a:t>
            </a:r>
          </a:p>
          <a:p>
            <a:pPr>
              <a:buFont typeface="Arial" panose="020B0604020202020204" pitchFamily="34" charset="0"/>
              <a:buChar char="•"/>
            </a:pPr>
            <a:r>
              <a:rPr lang="en-US" sz="2000" dirty="0"/>
              <a:t>Conduct a general physical examination of all systems.</a:t>
            </a:r>
          </a:p>
          <a:p>
            <a:pPr>
              <a:buFont typeface="Arial" panose="020B0604020202020204" pitchFamily="34" charset="0"/>
              <a:buChar char="•"/>
            </a:pPr>
            <a:r>
              <a:rPr lang="en-US" sz="2000" dirty="0"/>
              <a:t>Examine her for signs of anemia.</a:t>
            </a:r>
          </a:p>
          <a:p>
            <a:pPr marL="0" indent="0">
              <a:buNone/>
            </a:pPr>
            <a:r>
              <a:rPr lang="en-US" sz="2000" b="1" dirty="0"/>
              <a:t>Breast examination</a:t>
            </a:r>
            <a:endParaRPr lang="en-US" sz="2000" dirty="0"/>
          </a:p>
          <a:p>
            <a:pPr>
              <a:buFont typeface="Arial" panose="020B0604020202020204" pitchFamily="34" charset="0"/>
              <a:buChar char="•"/>
            </a:pPr>
            <a:r>
              <a:rPr lang="en-US" sz="2000" dirty="0"/>
              <a:t>The breast examination should become part of the general medical evaluation once girls have breasts.</a:t>
            </a:r>
          </a:p>
          <a:p>
            <a:pPr>
              <a:buFont typeface="Arial" panose="020B0604020202020204" pitchFamily="34" charset="0"/>
              <a:buChar char="•"/>
            </a:pPr>
            <a:r>
              <a:rPr lang="en-US" sz="2000" dirty="0"/>
              <a:t>The main part of the examination is just looking at the breasts to check for abnormalities.</a:t>
            </a:r>
          </a:p>
          <a:p>
            <a:pPr>
              <a:buFont typeface="Arial" panose="020B0604020202020204" pitchFamily="34" charset="0"/>
              <a:buChar char="•"/>
            </a:pPr>
            <a:r>
              <a:rPr lang="en-US" sz="2000" dirty="0"/>
              <a:t>Examination for breast cancer is not necessary until at least age 18</a:t>
            </a:r>
          </a:p>
          <a:p>
            <a:pPr>
              <a:buFont typeface="Arial" panose="020B0604020202020204" pitchFamily="34" charset="0"/>
              <a:buChar char="•"/>
            </a:pPr>
            <a:r>
              <a:rPr lang="en-US" sz="2000" dirty="0"/>
              <a:t>The most common concerns girls have about their breasts is whether they are too big or too small, when they are going to grow or why one is bigger than the other. Reassure the client that there is no right or wrong and that her breasts are normal.</a:t>
            </a:r>
          </a:p>
        </p:txBody>
      </p:sp>
      <p:sp>
        <p:nvSpPr>
          <p:cNvPr id="4" name="Rectangle 5">
            <a:extLst>
              <a:ext uri="{FF2B5EF4-FFF2-40B4-BE49-F238E27FC236}">
                <a16:creationId xmlns:a16="http://schemas.microsoft.com/office/drawing/2014/main" id="{55FD8FE1-2030-427D-B01A-893E23B1870A}"/>
              </a:ext>
            </a:extLst>
          </p:cNvPr>
          <p:cNvSpPr>
            <a:spLocks noChangeArrowheads="1"/>
          </p:cNvSpPr>
          <p:nvPr/>
        </p:nvSpPr>
        <p:spPr bwMode="auto">
          <a:xfrm>
            <a:off x="3276600" y="6339156"/>
            <a:ext cx="57372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Screening and History Taking for Adolescent SRH Service Provision, Session III Topic 8 Slide 6</a:t>
            </a:r>
          </a:p>
        </p:txBody>
      </p:sp>
    </p:spTree>
    <p:extLst>
      <p:ext uri="{BB962C8B-B14F-4D97-AF65-F5344CB8AC3E}">
        <p14:creationId xmlns:p14="http://schemas.microsoft.com/office/powerpoint/2010/main" val="1923921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Female Physical Examination (continued)</a:t>
            </a:r>
          </a:p>
        </p:txBody>
      </p:sp>
      <p:sp>
        <p:nvSpPr>
          <p:cNvPr id="3" name="Content Placeholder 2"/>
          <p:cNvSpPr>
            <a:spLocks noGrp="1"/>
          </p:cNvSpPr>
          <p:nvPr>
            <p:ph idx="1"/>
          </p:nvPr>
        </p:nvSpPr>
        <p:spPr/>
        <p:txBody>
          <a:bodyPr/>
          <a:lstStyle/>
          <a:p>
            <a:pPr marL="0" indent="0">
              <a:buNone/>
            </a:pPr>
            <a:r>
              <a:rPr lang="en-US" sz="2000" b="1" dirty="0"/>
              <a:t>Vaginal Examination</a:t>
            </a:r>
          </a:p>
          <a:p>
            <a:pPr>
              <a:buFont typeface="Arial" panose="020B0604020202020204" pitchFamily="34" charset="0"/>
              <a:buChar char="•"/>
            </a:pPr>
            <a:r>
              <a:rPr lang="en-US" sz="2000" dirty="0"/>
              <a:t>The pelvic examination may be deferred in young adolescents who have regular menstrual cycles or who give the typical history of irregular cycles soon after menarche, and who have normal hematocrit, deny sexual activity, and will reliably return for a follow-up visit.</a:t>
            </a:r>
          </a:p>
          <a:p>
            <a:pPr marL="0" indent="0">
              <a:buNone/>
            </a:pPr>
            <a:r>
              <a:rPr lang="en-US" sz="2000" b="1" dirty="0"/>
              <a:t>If a pelvic examination is necessary- in order to relieve anxiety</a:t>
            </a:r>
          </a:p>
          <a:p>
            <a:pPr>
              <a:buFont typeface="Arial" panose="020B0604020202020204" pitchFamily="34" charset="0"/>
              <a:buChar char="•"/>
            </a:pPr>
            <a:r>
              <a:rPr lang="en-US" sz="2000" dirty="0"/>
              <a:t>A virginal adolescent may fear that a speculum may tear the hymen. Explain that the hymen only partially covers the vagina and a speculum will not tear it.</a:t>
            </a:r>
          </a:p>
          <a:p>
            <a:pPr>
              <a:buFont typeface="Arial" panose="020B0604020202020204" pitchFamily="34" charset="0"/>
              <a:buChar char="•"/>
            </a:pPr>
            <a:r>
              <a:rPr lang="en-US" sz="2000" dirty="0"/>
              <a:t>Let her see and touch the speculum.</a:t>
            </a:r>
          </a:p>
          <a:p>
            <a:pPr>
              <a:buFont typeface="Arial" panose="020B0604020202020204" pitchFamily="34" charset="0"/>
              <a:buChar char="•"/>
            </a:pPr>
            <a:r>
              <a:rPr lang="en-US" sz="2000" dirty="0"/>
              <a:t>Examine the external genitalia for ulcers, warts, discharge, trauma and pubic lice.</a:t>
            </a:r>
          </a:p>
          <a:p>
            <a:pPr>
              <a:buFont typeface="Arial" panose="020B0604020202020204" pitchFamily="34" charset="0"/>
              <a:buChar char="•"/>
            </a:pPr>
            <a:r>
              <a:rPr lang="en-US" sz="2000" dirty="0"/>
              <a:t>Gently insert the speculum and examine the vagina for signs of infection or trauma.</a:t>
            </a:r>
          </a:p>
          <a:p>
            <a:pPr marL="0" indent="0">
              <a:buNone/>
            </a:pPr>
            <a:endParaRPr lang="en-US" b="1" dirty="0"/>
          </a:p>
        </p:txBody>
      </p:sp>
      <p:sp>
        <p:nvSpPr>
          <p:cNvPr id="4" name="Rectangle 5">
            <a:extLst>
              <a:ext uri="{FF2B5EF4-FFF2-40B4-BE49-F238E27FC236}">
                <a16:creationId xmlns:a16="http://schemas.microsoft.com/office/drawing/2014/main" id="{4B316C10-E788-4D90-87B4-CA3FD4661116}"/>
              </a:ext>
            </a:extLst>
          </p:cNvPr>
          <p:cNvSpPr>
            <a:spLocks noChangeArrowheads="1"/>
          </p:cNvSpPr>
          <p:nvPr/>
        </p:nvSpPr>
        <p:spPr bwMode="auto">
          <a:xfrm>
            <a:off x="3276600" y="6339156"/>
            <a:ext cx="57372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Screening and History Taking for Adolescent SRH Service Provision, Session III Topic 8 Slide 7</a:t>
            </a:r>
          </a:p>
        </p:txBody>
      </p:sp>
    </p:spTree>
    <p:extLst>
      <p:ext uri="{BB962C8B-B14F-4D97-AF65-F5344CB8AC3E}">
        <p14:creationId xmlns:p14="http://schemas.microsoft.com/office/powerpoint/2010/main" val="1114041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Male Physical Examination</a:t>
            </a:r>
          </a:p>
        </p:txBody>
      </p:sp>
      <p:sp>
        <p:nvSpPr>
          <p:cNvPr id="3" name="Content Placeholder 2"/>
          <p:cNvSpPr>
            <a:spLocks noGrp="1"/>
          </p:cNvSpPr>
          <p:nvPr>
            <p:ph idx="1"/>
          </p:nvPr>
        </p:nvSpPr>
        <p:spPr/>
        <p:txBody>
          <a:bodyPr/>
          <a:lstStyle/>
          <a:p>
            <a:pPr marL="0" indent="0">
              <a:buNone/>
            </a:pPr>
            <a:r>
              <a:rPr lang="en-US" sz="2400" b="1" dirty="0"/>
              <a:t>General Physical Examination</a:t>
            </a:r>
          </a:p>
          <a:p>
            <a:pPr>
              <a:buFont typeface="Arial" panose="020B0604020202020204" pitchFamily="34" charset="0"/>
              <a:buChar char="•"/>
            </a:pPr>
            <a:r>
              <a:rPr lang="en-US" sz="2400" dirty="0"/>
              <a:t>Conduct a general physical examination of all systems.</a:t>
            </a:r>
          </a:p>
          <a:p>
            <a:pPr marL="0" indent="0">
              <a:buNone/>
            </a:pPr>
            <a:r>
              <a:rPr lang="en-US" sz="2400" b="1" dirty="0"/>
              <a:t>Genital Examination</a:t>
            </a:r>
          </a:p>
          <a:p>
            <a:pPr>
              <a:buFont typeface="Arial" panose="020B0604020202020204" pitchFamily="34" charset="0"/>
              <a:buChar char="•"/>
            </a:pPr>
            <a:r>
              <a:rPr lang="en-US" sz="2400" dirty="0"/>
              <a:t>Visually inspect the genital area, including the anus for ulcers, warts, urethral discharge, trauma or pubic lice.</a:t>
            </a:r>
          </a:p>
          <a:p>
            <a:pPr>
              <a:buFont typeface="Arial" panose="020B0604020202020204" pitchFamily="34" charset="0"/>
              <a:buChar char="•"/>
            </a:pPr>
            <a:r>
              <a:rPr lang="en-US" sz="2400" dirty="0"/>
              <a:t>If the young man is not circumcised, gently retract the foreskin to look for ulcers on the glans penis.</a:t>
            </a:r>
          </a:p>
          <a:p>
            <a:pPr>
              <a:buFont typeface="Arial" panose="020B0604020202020204" pitchFamily="34" charset="0"/>
              <a:buChar char="•"/>
            </a:pPr>
            <a:r>
              <a:rPr lang="en-US" sz="2400" dirty="0"/>
              <a:t>Palpate the testes for any abnormal enlargement</a:t>
            </a:r>
          </a:p>
          <a:p>
            <a:pPr>
              <a:buFont typeface="Arial" panose="020B0604020202020204" pitchFamily="34" charset="0"/>
              <a:buChar char="•"/>
            </a:pPr>
            <a:r>
              <a:rPr lang="en-US" sz="2400" dirty="0"/>
              <a:t>Teach testicular self examination for early signs of abnormalities that could be related to testicular cancers</a:t>
            </a:r>
          </a:p>
        </p:txBody>
      </p:sp>
      <p:sp>
        <p:nvSpPr>
          <p:cNvPr id="4" name="Rectangle 5">
            <a:extLst>
              <a:ext uri="{FF2B5EF4-FFF2-40B4-BE49-F238E27FC236}">
                <a16:creationId xmlns:a16="http://schemas.microsoft.com/office/drawing/2014/main" id="{6C52D1BA-AF1B-49E1-B2FC-318D0D9698EE}"/>
              </a:ext>
            </a:extLst>
          </p:cNvPr>
          <p:cNvSpPr>
            <a:spLocks noChangeArrowheads="1"/>
          </p:cNvSpPr>
          <p:nvPr/>
        </p:nvSpPr>
        <p:spPr bwMode="auto">
          <a:xfrm>
            <a:off x="3276600" y="6339156"/>
            <a:ext cx="5737274" cy="374650"/>
          </a:xfrm>
          <a:prstGeom prst="rect">
            <a:avLst/>
          </a:prstGeom>
          <a:solidFill>
            <a:srgbClr val="E0E8EC"/>
          </a:solidFill>
          <a:ln w="9525" algn="ctr">
            <a:solidFill>
              <a:srgbClr val="E0E8EC"/>
            </a:solidFill>
            <a:round/>
            <a:headEnd/>
            <a:tailEnd/>
          </a:ln>
        </p:spPr>
        <p:txBody>
          <a:bodyPr/>
          <a:lstStyle>
            <a:lvl1pPr>
              <a:lnSpc>
                <a:spcPct val="95000"/>
              </a:lnSpc>
              <a:spcBef>
                <a:spcPct val="30000"/>
              </a:spcBef>
              <a:buChar char="•"/>
              <a:defRPr sz="3200">
                <a:solidFill>
                  <a:srgbClr val="000000"/>
                </a:solidFill>
                <a:latin typeface="Arial" panose="020B0604020202020204" pitchFamily="34" charset="0"/>
                <a:ea typeface="ＭＳ Ｐゴシック" panose="020B0600070205080204" pitchFamily="34" charset="-128"/>
              </a:defRPr>
            </a:lvl1pPr>
            <a:lvl2pPr marL="742950" indent="-285750">
              <a:lnSpc>
                <a:spcPct val="95000"/>
              </a:lnSpc>
              <a:spcBef>
                <a:spcPct val="30000"/>
              </a:spcBef>
              <a:buChar char="–"/>
              <a:defRPr sz="2800">
                <a:solidFill>
                  <a:srgbClr val="000000"/>
                </a:solidFill>
                <a:latin typeface="Arial" panose="020B0604020202020204" pitchFamily="34" charset="0"/>
                <a:ea typeface="ＭＳ Ｐゴシック" panose="020B0600070205080204" pitchFamily="34" charset="-128"/>
              </a:defRPr>
            </a:lvl2pPr>
            <a:lvl3pPr marL="1143000" indent="-228600">
              <a:lnSpc>
                <a:spcPct val="95000"/>
              </a:lnSpc>
              <a:spcBef>
                <a:spcPct val="30000"/>
              </a:spcBef>
              <a:buChar char="•"/>
              <a:defRPr sz="2400">
                <a:solidFill>
                  <a:srgbClr val="000000"/>
                </a:solidFill>
                <a:latin typeface="Arial" panose="020B0604020202020204" pitchFamily="34" charset="0"/>
                <a:ea typeface="ＭＳ Ｐゴシック" panose="020B0600070205080204" pitchFamily="34" charset="-128"/>
              </a:defRPr>
            </a:lvl3pPr>
            <a:lvl4pPr marL="16002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4pPr>
            <a:lvl5pPr marL="2057400" indent="-228600">
              <a:lnSpc>
                <a:spcPct val="95000"/>
              </a:lnSpc>
              <a:spcBef>
                <a:spcPct val="30000"/>
              </a:spcBef>
              <a:buChar char="»"/>
              <a:defRPr sz="2000">
                <a:solidFill>
                  <a:srgbClr val="000000"/>
                </a:solidFill>
                <a:latin typeface="Arial" panose="020B0604020202020204" pitchFamily="34" charset="0"/>
                <a:ea typeface="ＭＳ Ｐゴシック" panose="020B0600070205080204" pitchFamily="34" charset="-128"/>
              </a:defRPr>
            </a:lvl5pPr>
            <a:lvl6pPr marL="25146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6pPr>
            <a:lvl7pPr marL="29718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7pPr>
            <a:lvl8pPr marL="34290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8pPr>
            <a:lvl9pPr marL="3886200" indent="-228600" eaLnBrk="0" fontAlgn="base" hangingPunct="0">
              <a:lnSpc>
                <a:spcPct val="95000"/>
              </a:lnSpc>
              <a:spcBef>
                <a:spcPct val="30000"/>
              </a:spcBef>
              <a:spcAft>
                <a:spcPct val="0"/>
              </a:spcAft>
              <a:buChar char="»"/>
              <a:defRPr sz="2000">
                <a:solidFill>
                  <a:srgbClr val="000000"/>
                </a:solidFill>
                <a:latin typeface="Arial" panose="020B060402020202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100" b="1" dirty="0">
                <a:latin typeface="Calibri" panose="020F0502020204030204" pitchFamily="34" charset="0"/>
                <a:cs typeface="Calibri" panose="020F0502020204030204" pitchFamily="34" charset="0"/>
              </a:rPr>
              <a:t>Screening and History Taking for Adolescent SRH Service Provision, Session III Topic 8 </a:t>
            </a:r>
            <a:r>
              <a:rPr lang="en-US" altLang="en-US" sz="1100" b="1">
                <a:latin typeface="Calibri" panose="020F0502020204030204" pitchFamily="34" charset="0"/>
                <a:cs typeface="Calibri" panose="020F0502020204030204" pitchFamily="34" charset="0"/>
              </a:rPr>
              <a:t>Slide 8</a:t>
            </a:r>
            <a:endParaRPr lang="en-US" altLang="en-US"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90115451"/>
      </p:ext>
    </p:extLst>
  </p:cSld>
  <p:clrMapOvr>
    <a:masterClrMapping/>
  </p:clrMapOvr>
</p:sld>
</file>

<file path=ppt/theme/theme1.xml><?xml version="1.0" encoding="utf-8"?>
<a:theme xmlns:a="http://schemas.openxmlformats.org/drawingml/2006/main" name="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TRP Template">
  <a:themeElements>
    <a:clrScheme name="">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7BB6FD"/>
      </a:hlink>
      <a:folHlink>
        <a:srgbClr val="FFE701"/>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000000"/>
        </a:dk1>
        <a:lt1>
          <a:srgbClr val="FFFFFF"/>
        </a:lt1>
        <a:dk2>
          <a:srgbClr val="000000"/>
        </a:dk2>
        <a:lt2>
          <a:srgbClr val="080808"/>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4">
        <a:dk1>
          <a:srgbClr val="000000"/>
        </a:dk1>
        <a:lt1>
          <a:srgbClr val="5F5F5F"/>
        </a:lt1>
        <a:dk2>
          <a:srgbClr val="FFFFFF"/>
        </a:dk2>
        <a:lt2>
          <a:srgbClr val="080808"/>
        </a:lt2>
        <a:accent1>
          <a:srgbClr val="BBE0E3"/>
        </a:accent1>
        <a:accent2>
          <a:srgbClr val="333399"/>
        </a:accent2>
        <a:accent3>
          <a:srgbClr val="B6B6B6"/>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15">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16">
        <a:dk1>
          <a:srgbClr val="003366"/>
        </a:dk1>
        <a:lt1>
          <a:srgbClr val="FFFFFF"/>
        </a:lt1>
        <a:dk2>
          <a:srgbClr val="000099"/>
        </a:dk2>
        <a:lt2>
          <a:srgbClr val="FFFF00"/>
        </a:lt2>
        <a:accent1>
          <a:srgbClr val="3366CC"/>
        </a:accent1>
        <a:accent2>
          <a:srgbClr val="00B000"/>
        </a:accent2>
        <a:accent3>
          <a:srgbClr val="AAAACA"/>
        </a:accent3>
        <a:accent4>
          <a:srgbClr val="DADADA"/>
        </a:accent4>
        <a:accent5>
          <a:srgbClr val="ADB8E2"/>
        </a:accent5>
        <a:accent6>
          <a:srgbClr val="009F00"/>
        </a:accent6>
        <a:hlink>
          <a:srgbClr val="59A3FD"/>
        </a:hlink>
        <a:folHlink>
          <a:srgbClr val="FFE701"/>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3989</TotalTime>
  <Words>1022</Words>
  <Application>Microsoft Office PowerPoint</Application>
  <PresentationFormat>On-screen Show (4:3)</PresentationFormat>
  <Paragraphs>90</Paragraphs>
  <Slides>8</Slides>
  <Notes>6</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8</vt:i4>
      </vt:variant>
    </vt:vector>
  </HeadingPairs>
  <TitlesOfParts>
    <vt:vector size="21" baseType="lpstr">
      <vt:lpstr>ＭＳ Ｐゴシック</vt:lpstr>
      <vt:lpstr>Arial</vt:lpstr>
      <vt:lpstr>Arial Black</vt:lpstr>
      <vt:lpstr>Calibri</vt:lpstr>
      <vt:lpstr>Courier New</vt:lpstr>
      <vt:lpstr>Symbol</vt:lpstr>
      <vt:lpstr>Times New Roman</vt:lpstr>
      <vt:lpstr>TRP Template</vt:lpstr>
      <vt:lpstr>1_TRP Template</vt:lpstr>
      <vt:lpstr>2_TRP Template</vt:lpstr>
      <vt:lpstr>3_TRP Template</vt:lpstr>
      <vt:lpstr>4_TRP Template</vt:lpstr>
      <vt:lpstr>5_TRP Template</vt:lpstr>
      <vt:lpstr>Pre-service Education on FP and AYSRH</vt:lpstr>
      <vt:lpstr>HEADS Assessment</vt:lpstr>
      <vt:lpstr>SRH Assessment</vt:lpstr>
      <vt:lpstr>Before the Physical Examination</vt:lpstr>
      <vt:lpstr>During the Physical Examination</vt:lpstr>
      <vt:lpstr>Female Physical Examination</vt:lpstr>
      <vt:lpstr>Female Physical Examination (continued)</vt:lpstr>
      <vt:lpstr>Male Physical Examination</vt:lpstr>
    </vt:vector>
  </TitlesOfParts>
  <Company>Pathfinder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Pre-service Education on FP and AYSRH</dc:title>
  <dc:creator>Cathy Solter</dc:creator>
  <cp:lastModifiedBy>Elizabeth Williams</cp:lastModifiedBy>
  <cp:revision>13</cp:revision>
  <dcterms:created xsi:type="dcterms:W3CDTF">2017-09-23T02:17:55Z</dcterms:created>
  <dcterms:modified xsi:type="dcterms:W3CDTF">2018-04-13T14:54:14Z</dcterms:modified>
</cp:coreProperties>
</file>